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7" r:id="rId2"/>
    <p:sldId id="257" r:id="rId3"/>
    <p:sldId id="259" r:id="rId4"/>
    <p:sldId id="263" r:id="rId5"/>
    <p:sldId id="264" r:id="rId6"/>
    <p:sldId id="280" r:id="rId7"/>
    <p:sldId id="275" r:id="rId8"/>
    <p:sldId id="279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B0AEB-53A5-465B-AA02-8F499B0AD517}" type="datetimeFigureOut">
              <a:rPr lang="es-ES" smtClean="0"/>
              <a:pPr/>
              <a:t>30/08/2014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AC2A3-175C-4AD1-A3CA-FAF06BBE56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29E0-C438-41FB-8D50-2B63A528FD07}" type="datetimeFigureOut">
              <a:rPr lang="es-ES" smtClean="0"/>
              <a:pPr/>
              <a:t>30/08/2014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AA14-E5B3-4C4F-ABFD-2BF049A650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29E0-C438-41FB-8D50-2B63A528FD07}" type="datetimeFigureOut">
              <a:rPr lang="es-ES" smtClean="0"/>
              <a:pPr/>
              <a:t>30/08/2014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AA14-E5B3-4C4F-ABFD-2BF049A650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29E0-C438-41FB-8D50-2B63A528FD07}" type="datetimeFigureOut">
              <a:rPr lang="es-ES" smtClean="0"/>
              <a:pPr/>
              <a:t>30/08/2014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AA14-E5B3-4C4F-ABFD-2BF049A650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29E0-C438-41FB-8D50-2B63A528FD07}" type="datetimeFigureOut">
              <a:rPr lang="es-ES" smtClean="0"/>
              <a:pPr/>
              <a:t>30/08/2014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AA14-E5B3-4C4F-ABFD-2BF049A650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29E0-C438-41FB-8D50-2B63A528FD07}" type="datetimeFigureOut">
              <a:rPr lang="es-ES" smtClean="0"/>
              <a:pPr/>
              <a:t>30/08/2014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AA14-E5B3-4C4F-ABFD-2BF049A650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29E0-C438-41FB-8D50-2B63A528FD07}" type="datetimeFigureOut">
              <a:rPr lang="es-ES" smtClean="0"/>
              <a:pPr/>
              <a:t>30/08/2014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AA14-E5B3-4C4F-ABFD-2BF049A650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29E0-C438-41FB-8D50-2B63A528FD07}" type="datetimeFigureOut">
              <a:rPr lang="es-ES" smtClean="0"/>
              <a:pPr/>
              <a:t>30/08/2014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AA14-E5B3-4C4F-ABFD-2BF049A650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29E0-C438-41FB-8D50-2B63A528FD07}" type="datetimeFigureOut">
              <a:rPr lang="es-ES" smtClean="0"/>
              <a:pPr/>
              <a:t>30/08/2014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AA14-E5B3-4C4F-ABFD-2BF049A650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29E0-C438-41FB-8D50-2B63A528FD07}" type="datetimeFigureOut">
              <a:rPr lang="es-ES" smtClean="0"/>
              <a:pPr/>
              <a:t>30/08/2014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AA14-E5B3-4C4F-ABFD-2BF049A650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29E0-C438-41FB-8D50-2B63A528FD07}" type="datetimeFigureOut">
              <a:rPr lang="es-ES" smtClean="0"/>
              <a:pPr/>
              <a:t>30/08/2014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AA14-E5B3-4C4F-ABFD-2BF049A650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29E0-C438-41FB-8D50-2B63A528FD07}" type="datetimeFigureOut">
              <a:rPr lang="es-ES" smtClean="0"/>
              <a:pPr/>
              <a:t>30/08/2014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6AA14-E5B3-4C4F-ABFD-2BF049A650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029E0-C438-41FB-8D50-2B63A528FD07}" type="datetimeFigureOut">
              <a:rPr lang="es-ES" smtClean="0"/>
              <a:pPr/>
              <a:t>30/08/2014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6AA14-E5B3-4C4F-ABFD-2BF049A650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017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4072" y="6143644"/>
            <a:ext cx="4739927" cy="58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285860"/>
            <a:ext cx="5500694" cy="500066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s-ES_tradnl" sz="4000" b="1" u="sng" dirty="0" smtClean="0"/>
              <a:t>Presentamos la exclusiva tarima Casa Luxe:</a:t>
            </a:r>
          </a:p>
          <a:p>
            <a:pPr>
              <a:buNone/>
            </a:pPr>
            <a:r>
              <a:rPr lang="es-ES" sz="2200" dirty="0" smtClean="0"/>
              <a:t> </a:t>
            </a:r>
          </a:p>
          <a:p>
            <a:r>
              <a:rPr lang="es-ES" sz="2600" b="1" u="sng" dirty="0" smtClean="0"/>
              <a:t>Maderas Rías Baixas</a:t>
            </a:r>
            <a:r>
              <a:rPr lang="es-ES" sz="2600" dirty="0" smtClean="0"/>
              <a:t>, distribuidor en exclusiva de LACASA </a:t>
            </a:r>
            <a:r>
              <a:rPr lang="es-ES" sz="2600" dirty="0" err="1" smtClean="0"/>
              <a:t>Floors</a:t>
            </a:r>
            <a:r>
              <a:rPr lang="es-ES" sz="2600" dirty="0" smtClean="0"/>
              <a:t> en España presenta CASALUXE,            </a:t>
            </a:r>
            <a:r>
              <a:rPr lang="es-ES" sz="2600" b="1" dirty="0" smtClean="0"/>
              <a:t>la nueva ola en pavimentos de madera</a:t>
            </a:r>
            <a:r>
              <a:rPr lang="es-ES" sz="2600" dirty="0" smtClean="0"/>
              <a:t>. </a:t>
            </a:r>
          </a:p>
          <a:p>
            <a:pPr>
              <a:buNone/>
            </a:pPr>
            <a:r>
              <a:rPr lang="es-ES" sz="1900" dirty="0" smtClean="0"/>
              <a:t> </a:t>
            </a:r>
          </a:p>
          <a:p>
            <a:r>
              <a:rPr lang="es-ES" sz="1900" dirty="0" smtClean="0"/>
              <a:t>Los suelos </a:t>
            </a:r>
            <a:r>
              <a:rPr lang="es-ES" sz="1900" dirty="0" err="1" smtClean="0"/>
              <a:t>CasaLuxe</a:t>
            </a:r>
            <a:r>
              <a:rPr lang="es-ES" sz="1900" dirty="0" smtClean="0"/>
              <a:t> presentan unos contornos curvados que acentúan su espacio de trabajo o su vivienda con una sensación de calidez y confort única. Se trata de tarimas hechas de la manera en que se presenta la naturaleza, irregular, viva, en definitiva, bella y única.</a:t>
            </a:r>
          </a:p>
          <a:p>
            <a:pPr>
              <a:buNone/>
            </a:pPr>
            <a:endParaRPr lang="es-ES" sz="1900" dirty="0" smtClean="0"/>
          </a:p>
          <a:p>
            <a:r>
              <a:rPr lang="es-ES" sz="1900" dirty="0" smtClean="0"/>
              <a:t>Nuestros suelos son fáciles de instalar y no requieren complejas mediciones. Consisten en planchas de 1900 mm de largo y anchos desde 148 mm a 260 mm, que se pueden encolar,  clavar o instalar flotante.</a:t>
            </a:r>
          </a:p>
          <a:p>
            <a:pPr>
              <a:buNone/>
            </a:pPr>
            <a:endParaRPr lang="es-ES" sz="1900" dirty="0" smtClean="0"/>
          </a:p>
          <a:p>
            <a:r>
              <a:rPr lang="es-ES" sz="1900" dirty="0" smtClean="0"/>
              <a:t>Gracias a nuestro software de optimización, se puede calcular la cantidad exacta de madera que necesita para su proyecto.</a:t>
            </a:r>
          </a:p>
          <a:p>
            <a:endParaRPr lang="es-ES_tradnl" sz="1900" dirty="0" smtClean="0"/>
          </a:p>
          <a:p>
            <a:r>
              <a:rPr lang="es-ES_tradnl" sz="1900" dirty="0" smtClean="0"/>
              <a:t>Muy fácil de comercializar ya que está disponible solo en madera de roble y con solo dos variantes,  natural y rústico.</a:t>
            </a:r>
          </a:p>
          <a:p>
            <a:endParaRPr lang="es-ES_tradnl" sz="1900" dirty="0" smtClean="0"/>
          </a:p>
          <a:p>
            <a:r>
              <a:rPr lang="es-ES_tradnl" sz="1900" dirty="0" smtClean="0"/>
              <a:t>Se puede suministrar en crudo o hacer acabados a la carta según muestra facilitada por cliente.</a:t>
            </a:r>
            <a:endParaRPr lang="es-ES" sz="1900" dirty="0" smtClean="0"/>
          </a:p>
          <a:p>
            <a:pPr>
              <a:buNone/>
            </a:pPr>
            <a:endParaRPr lang="es-ES" sz="1900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2859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43762"/>
            <a:ext cx="3643306" cy="513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57950" y="274638"/>
            <a:ext cx="2328850" cy="654032"/>
          </a:xfrm>
        </p:spPr>
        <p:txBody>
          <a:bodyPr>
            <a:normAutofit/>
          </a:bodyPr>
          <a:lstStyle/>
          <a:p>
            <a:pPr algn="r"/>
            <a:r>
              <a:rPr lang="es-ES_tradnl" sz="2500" dirty="0" smtClean="0"/>
              <a:t>Guía de montaje</a:t>
            </a:r>
            <a:endParaRPr lang="es-ES" sz="25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1285861"/>
            <a:ext cx="9144000" cy="4071966"/>
          </a:xfrm>
        </p:spPr>
        <p:txBody>
          <a:bodyPr>
            <a:normAutofit/>
          </a:bodyPr>
          <a:lstStyle/>
          <a:p>
            <a:pPr>
              <a:buNone/>
            </a:pPr>
            <a:endParaRPr lang="es-ES_tradnl" sz="2200" b="1" u="sng" dirty="0" smtClean="0"/>
          </a:p>
          <a:p>
            <a:pPr>
              <a:buNone/>
            </a:pPr>
            <a:r>
              <a:rPr lang="es-ES" sz="2200" dirty="0" smtClean="0"/>
              <a:t> 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2859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342363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33880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633250"/>
            <a:ext cx="5715040" cy="472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>
          <a:xfrm>
            <a:off x="214282" y="4572008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El montaje es relativamente simple, tal como indica el plano: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7000892" y="357166"/>
            <a:ext cx="192882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500" dirty="0" smtClean="0"/>
              <a:t>Ficha técnica</a:t>
            </a:r>
            <a:endParaRPr lang="es-ES" sz="25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929059" y="1357298"/>
          <a:ext cx="5072097" cy="5000658"/>
        </p:xfrm>
        <a:graphic>
          <a:graphicData uri="http://schemas.openxmlformats.org/drawingml/2006/table">
            <a:tbl>
              <a:tblPr/>
              <a:tblGrid>
                <a:gridCol w="989841"/>
                <a:gridCol w="469254"/>
                <a:gridCol w="1775390"/>
                <a:gridCol w="1837612"/>
              </a:tblGrid>
              <a:tr h="14697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Calibri"/>
                        </a:rPr>
                        <a:t>FICHA TÉCNICA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9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Calibri"/>
                          <a:ea typeface="Calibri"/>
                          <a:cs typeface="Calibri"/>
                        </a:rPr>
                        <a:t>Capa de uso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Roble rojo europeo, 4,1 mm (+0,3/-0,1 mm)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9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Calibri"/>
                          <a:ea typeface="Calibri"/>
                          <a:cs typeface="Calibri"/>
                        </a:rPr>
                        <a:t>Capa intermedia 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Núcleo de pino de 8 mm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923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Calibri"/>
                          <a:ea typeface="Calibri"/>
                          <a:cs typeface="Calibri"/>
                        </a:rPr>
                        <a:t>Contracara 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Chapa de roble de espesor ≥ 3 mm. Fendas y nudos máximo 1/3 de la longitud de la lama, huecos con &lt; 5 cm son empastados con masilla de color roble. No se admiten huecos en las cabezas. Se admite unión de chapas a lo ancho pero no a lo largo.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9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Calibri"/>
                          <a:ea typeface="Calibri"/>
                          <a:cs typeface="Calibri"/>
                        </a:rPr>
                        <a:t>Espesor total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Espesor 15,1 mm ( ± 0,1 mm)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9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Calibri"/>
                          <a:ea typeface="Calibri"/>
                          <a:cs typeface="Calibri"/>
                        </a:rPr>
                        <a:t>Lijado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Grano 180 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9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Calibri"/>
                          <a:ea typeface="Calibri"/>
                          <a:cs typeface="Calibri"/>
                        </a:rPr>
                        <a:t>Contenido de humedad (%)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8 % al salir de fabricación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949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Calibri"/>
                          <a:ea typeface="Calibri"/>
                          <a:cs typeface="Calibri"/>
                        </a:rPr>
                        <a:t>Resistencia del encolado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Cumple con los requisitos de resistencia para encolado y de emisión de formaldehído E1 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180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Calibri"/>
                          <a:ea typeface="Calibri"/>
                          <a:cs typeface="Calibri"/>
                        </a:rPr>
                        <a:t>SINGULARIDADES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Calibri"/>
                          <a:ea typeface="Calibri"/>
                          <a:cs typeface="Calibri"/>
                        </a:rPr>
                        <a:t>Gama ROBLE NATURAL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Calibri"/>
                          <a:ea typeface="Calibri"/>
                          <a:cs typeface="Calibri"/>
                        </a:rPr>
                        <a:t>Gama ROBLE RUSTIC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Calibri"/>
                          <a:ea typeface="Calibri"/>
                          <a:cs typeface="Calibri"/>
                        </a:rPr>
                        <a:t>Nudos sanos 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Calibri"/>
                          <a:ea typeface="Calibri"/>
                          <a:cs typeface="Calibri"/>
                        </a:rPr>
                        <a:t>Permitidos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949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Calibri"/>
                          <a:ea typeface="Calibri"/>
                          <a:cs typeface="Calibri"/>
                        </a:rPr>
                        <a:t>Fendas en nudos sanos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Máximo 3 fendas con &lt; 40 mm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Rellenas con masilla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Calibri"/>
                          <a:ea typeface="Calibri"/>
                          <a:cs typeface="Calibri"/>
                        </a:rPr>
                        <a:t>Permitidos 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Calibri"/>
                          <a:ea typeface="Calibri"/>
                          <a:cs typeface="Calibri"/>
                        </a:rPr>
                        <a:t>Rellenas con masilla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9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Calibri"/>
                          <a:ea typeface="Calibri"/>
                          <a:cs typeface="Calibri"/>
                        </a:rPr>
                        <a:t>Nudos muertos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Máximo 3 nudos con &lt; 40 mm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Rellenos con masilla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Máximo 3 nudos por pieza con &lt; 70 mm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98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Calibri"/>
                          <a:ea typeface="Calibri"/>
                          <a:cs typeface="Calibri"/>
                        </a:rPr>
                        <a:t>Nudos caídos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Máximo 4 nudos con &lt; 50 mm. Huecos de &lt; 20 mm rellenos con masilla y huecos &gt; 20 mm rellenos con tapones tintados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Máximo 4 nudos con &lt; 70 mm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Huecos de &lt; 20 mm rellenos con masilla y huecos de &gt; 20 mm rellenos con tapones tintados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Calibri"/>
                          <a:ea typeface="Calibri"/>
                          <a:cs typeface="Calibri"/>
                        </a:rPr>
                        <a:t>Nudos de ojos de perdiz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Calibri"/>
                          <a:ea typeface="Calibri"/>
                          <a:cs typeface="Calibri"/>
                        </a:rPr>
                        <a:t>Permitidos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9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Calibri"/>
                          <a:ea typeface="Calibri"/>
                          <a:cs typeface="Calibri"/>
                        </a:rPr>
                        <a:t>Patas de gato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Máximo 2 de &lt; 30 mm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Permitidos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98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Calibri"/>
                          <a:ea typeface="Calibri"/>
                          <a:cs typeface="Calibri"/>
                        </a:rPr>
                        <a:t>Fendas y fisuras 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Fendas de testa: ≤ 4 mm x 100 mm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Fendas de superficie: máximo 2 fendas por pieza de 2 mm x 200 mm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Permitidas en el 30 % de la tablas con ≤ 8 mm x 360 mm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La longitud total de las fendas por tablas no puede exceder de 1000 mm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Calibri"/>
                          <a:ea typeface="Calibri"/>
                          <a:cs typeface="Calibri"/>
                        </a:rPr>
                        <a:t>Longitud total de fendas (mm)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Menos de 400 mm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Menos de 1000 mm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9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latin typeface="Calibri"/>
                          <a:ea typeface="Calibri"/>
                          <a:cs typeface="Calibri"/>
                        </a:rPr>
                        <a:t>Color de</a:t>
                      </a:r>
                      <a:r>
                        <a:rPr lang="es-ES" sz="700" b="1" i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700" b="1" dirty="0">
                          <a:latin typeface="Calibri"/>
                          <a:ea typeface="Calibri"/>
                          <a:cs typeface="Calibri"/>
                        </a:rPr>
                        <a:t>masilla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Marrón oscuro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Aplicadas a fendas y huecos de nudos negros o bolsas de corteza o 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fendas de testa de color oscuro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949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Color madera 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Aplicada a fendas de nudos o en huecos de nudos caídos de color claro, 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en fendas de color claro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9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Calibri"/>
                          <a:ea typeface="Calibri"/>
                          <a:cs typeface="Calibri"/>
                        </a:rPr>
                        <a:t>Albura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Calibri"/>
                          <a:ea typeface="Calibri"/>
                          <a:cs typeface="Calibri"/>
                        </a:rPr>
                        <a:t>Máximo del 30 % del ancho y en color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latin typeface="Calibri"/>
                          <a:ea typeface="Calibri"/>
                          <a:cs typeface="Calibri"/>
                        </a:rPr>
                        <a:t>Permitida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Calibri"/>
                          <a:ea typeface="Calibri"/>
                          <a:cs typeface="Calibri"/>
                        </a:rPr>
                        <a:t>Decoloraciones, manchas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>
                      <a:noFill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Calibri"/>
                          <a:ea typeface="Calibri"/>
                          <a:cs typeface="Calibri"/>
                        </a:rPr>
                        <a:t>No permitidas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88" marR="50488" marT="0" marB="0" anchor="ctr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7826"/>
            <a:ext cx="18214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10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92866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571876"/>
            <a:ext cx="92869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1857356" y="5357826"/>
            <a:ext cx="15001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Capa superior: Roble 4mm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0" y="3286124"/>
          <a:ext cx="3857620" cy="1928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1777"/>
                <a:gridCol w="945579"/>
                <a:gridCol w="928694"/>
                <a:gridCol w="1071570"/>
              </a:tblGrid>
              <a:tr h="279991"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ROBLE</a:t>
                      </a:r>
                      <a:r>
                        <a:rPr lang="es-ES" sz="1200" baseline="0" dirty="0" smtClean="0"/>
                        <a:t> NATURAL</a:t>
                      </a:r>
                      <a:endParaRPr lang="es-ES" sz="12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ROBLE</a:t>
                      </a:r>
                      <a:r>
                        <a:rPr lang="es-ES" sz="1200" baseline="0" dirty="0" smtClean="0"/>
                        <a:t> RUSTIC</a:t>
                      </a:r>
                      <a:endParaRPr lang="es-ES" sz="12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</a:tr>
              <a:tr h="1648835">
                <a:tc>
                  <a:txBody>
                    <a:bodyPr/>
                    <a:lstStyle/>
                    <a:p>
                      <a:pPr algn="just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Admite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nudos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sanos</a:t>
                      </a:r>
                      <a:endParaRPr lang="en-US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es-ES" sz="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Admite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nudos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repardos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&lt;70 mm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es-ES" sz="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Admite grietas reparadas en el 30 % de la tablas con ≤ 8 mm x 360 mm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es-ES" sz="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Admite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alburas</a:t>
                      </a:r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Admite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nudos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sanos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es-ES" sz="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Admite nudos reparados &lt;50 mm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es-ES" sz="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Admite grietas en cabeza ≤ 4 x 100 mm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es-ES" sz="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Admite grietas en superficie ≤ 2 x 200 mm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es-ES" sz="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Admite alburas de 30% ancho máx.</a:t>
                      </a:r>
                      <a:endParaRPr lang="es-E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1928794" y="5912812"/>
            <a:ext cx="15001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Base: Pino 8mm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928794" y="6127126"/>
            <a:ext cx="15001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Contracara: Roble 3mm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0" y="1285861"/>
            <a:ext cx="38576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Información práctica:</a:t>
            </a:r>
            <a:endParaRPr lang="es-ES" sz="900" dirty="0" smtClean="0"/>
          </a:p>
          <a:p>
            <a:pPr lvl="0">
              <a:buFont typeface="Arial" pitchFamily="34" charset="0"/>
              <a:buChar char="•"/>
            </a:pPr>
            <a:r>
              <a:rPr lang="es-ES" sz="900" dirty="0" smtClean="0"/>
              <a:t> Un módulo consta de 10 piezas machihembradas a los 4 lados hechas a medida.</a:t>
            </a:r>
          </a:p>
          <a:p>
            <a:pPr lvl="0">
              <a:buFont typeface="Arial" pitchFamily="34" charset="0"/>
              <a:buChar char="•"/>
            </a:pPr>
            <a:r>
              <a:rPr lang="es-ES" sz="900" dirty="0" smtClean="0"/>
              <a:t> Cada módulo consiste en 3,87 m² de tarima divididos en 2 paquetes, A y B de 5 elementos cada una.</a:t>
            </a:r>
          </a:p>
          <a:p>
            <a:pPr lvl="0">
              <a:buFont typeface="Arial" pitchFamily="34" charset="0"/>
              <a:buChar char="•"/>
            </a:pPr>
            <a:r>
              <a:rPr lang="es-ES" sz="900" dirty="0" smtClean="0"/>
              <a:t> Paquete A = 1,94 m² y paquete B = 1,93 m² - Dimensiones de 1 caja: 1920x270x85 mm.</a:t>
            </a:r>
          </a:p>
          <a:p>
            <a:pPr lvl="0">
              <a:buFont typeface="Arial" pitchFamily="34" charset="0"/>
              <a:buChar char="•"/>
            </a:pPr>
            <a:r>
              <a:rPr lang="es-ES" sz="900" dirty="0" smtClean="0"/>
              <a:t> Cada paquete pesa 17,5 kg es decir, 35 kg cada módulo y 9,04 kg/m².</a:t>
            </a:r>
          </a:p>
          <a:p>
            <a:pPr lvl="0">
              <a:buFont typeface="Arial" pitchFamily="34" charset="0"/>
              <a:buChar char="•"/>
            </a:pPr>
            <a:r>
              <a:rPr lang="es-ES" sz="900" dirty="0" smtClean="0"/>
              <a:t> Cada lama mide 1900 mm de largo y los anchos oscilan entre 148 y 260 mm.</a:t>
            </a:r>
          </a:p>
          <a:p>
            <a:pPr lvl="0">
              <a:buFont typeface="Arial" pitchFamily="34" charset="0"/>
              <a:buChar char="•"/>
            </a:pPr>
            <a:r>
              <a:rPr lang="es-ES" sz="900" dirty="0" smtClean="0"/>
              <a:t> Se trata de una tarima multicapa con capa noble de 4 mm de roble, capa intermedia de 8 mm de pino y contracara de 3 mm de roble. Posee bisel longitudinal 2V de mm.</a:t>
            </a:r>
          </a:p>
          <a:p>
            <a:pPr>
              <a:buFont typeface="Arial" pitchFamily="34" charset="0"/>
              <a:buChar char="•"/>
            </a:pPr>
            <a:r>
              <a:rPr lang="es-ES" sz="900" dirty="0" smtClean="0"/>
              <a:t> Nudos y grietas empastadas en marrón oscuro y en el propio color de la madera.</a:t>
            </a:r>
            <a:endParaRPr lang="es-E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6 Marcador de contenido"/>
          <p:cNvSpPr txBox="1">
            <a:spLocks/>
          </p:cNvSpPr>
          <p:nvPr/>
        </p:nvSpPr>
        <p:spPr>
          <a:xfrm>
            <a:off x="0" y="1285861"/>
            <a:ext cx="91440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2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28" y="214290"/>
            <a:ext cx="3857652" cy="654032"/>
          </a:xfrm>
        </p:spPr>
        <p:txBody>
          <a:bodyPr>
            <a:normAutofit fontScale="90000"/>
          </a:bodyPr>
          <a:lstStyle/>
          <a:p>
            <a:r>
              <a:rPr lang="es-ES_tradnl" sz="2500" dirty="0" smtClean="0"/>
              <a:t>Maletín muestrario 95x50 cm</a:t>
            </a:r>
            <a:endParaRPr lang="es-ES" sz="25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214422"/>
            <a:ext cx="914403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6314" y="285728"/>
            <a:ext cx="3929090" cy="642942"/>
          </a:xfrm>
        </p:spPr>
        <p:txBody>
          <a:bodyPr>
            <a:normAutofit fontScale="90000"/>
          </a:bodyPr>
          <a:lstStyle/>
          <a:p>
            <a:r>
              <a:rPr lang="es-ES_tradnl" sz="2500" dirty="0" smtClean="0"/>
              <a:t>Gama de colores estándar Rubio </a:t>
            </a:r>
            <a:r>
              <a:rPr lang="es-ES_tradnl" sz="2500" dirty="0" err="1" smtClean="0"/>
              <a:t>monocoat</a:t>
            </a:r>
            <a:endParaRPr lang="es-ES" sz="25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285860"/>
            <a:ext cx="603152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42859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6"/>
            <a:ext cx="2500313" cy="79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214282" y="2428868"/>
            <a:ext cx="25003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RMC </a:t>
            </a:r>
            <a:r>
              <a:rPr lang="es-ES" dirty="0" err="1" smtClean="0"/>
              <a:t>Oil</a:t>
            </a:r>
            <a:r>
              <a:rPr lang="es-ES" dirty="0" smtClean="0"/>
              <a:t> Plus 2C  está disponible en 40 colores diferentes. La madera adquiere color y está protegida en una sola capa sin comprometer su tacto y aspecto natural. Los colores pueden mezclarse. Si su proyecto necesita un tono específico puede hacerse a medida.</a:t>
            </a:r>
          </a:p>
          <a:p>
            <a:endParaRPr lang="es-ES_tradnl" dirty="0" smtClean="0"/>
          </a:p>
          <a:p>
            <a:r>
              <a:rPr lang="es-ES_tradnl" dirty="0" smtClean="0"/>
              <a:t>Rubio puede aplicarse a mano o con máquina 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00728" y="214290"/>
            <a:ext cx="3000428" cy="725470"/>
          </a:xfrm>
        </p:spPr>
        <p:txBody>
          <a:bodyPr>
            <a:normAutofit/>
          </a:bodyPr>
          <a:lstStyle/>
          <a:p>
            <a:r>
              <a:rPr lang="es-ES_tradnl" sz="2500" dirty="0" smtClean="0"/>
              <a:t>Galería fotográfica</a:t>
            </a:r>
            <a:endParaRPr lang="es-ES" sz="25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26532"/>
            <a:ext cx="7786742" cy="515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15074" y="285728"/>
            <a:ext cx="2657436" cy="714380"/>
          </a:xfrm>
        </p:spPr>
        <p:txBody>
          <a:bodyPr>
            <a:normAutofit/>
          </a:bodyPr>
          <a:lstStyle/>
          <a:p>
            <a:r>
              <a:rPr lang="es-ES_tradnl" sz="2500" dirty="0" smtClean="0"/>
              <a:t>Galería fotográfica</a:t>
            </a:r>
            <a:endParaRPr lang="es-ES" sz="2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67470"/>
            <a:ext cx="7715304" cy="509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331</TotalTime>
  <Words>668</Words>
  <Application>Microsoft Office PowerPoint</Application>
  <PresentationFormat>Presentación en pantalla (4:3)</PresentationFormat>
  <Paragraphs>114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Guía de montaje</vt:lpstr>
      <vt:lpstr>Diapositiva 4</vt:lpstr>
      <vt:lpstr>Maletín muestrario 95x50 cm</vt:lpstr>
      <vt:lpstr>Gama de colores estándar Rubio monocoat</vt:lpstr>
      <vt:lpstr>Galería fotográfica</vt:lpstr>
      <vt:lpstr>Galería fotográfica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</dc:creator>
  <cp:lastModifiedBy>oscar</cp:lastModifiedBy>
  <cp:revision>99</cp:revision>
  <dcterms:created xsi:type="dcterms:W3CDTF">2014-08-06T19:05:18Z</dcterms:created>
  <dcterms:modified xsi:type="dcterms:W3CDTF">2014-08-30T10:13:23Z</dcterms:modified>
</cp:coreProperties>
</file>